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959" r:id="rId9"/>
    <p:sldId id="265" r:id="rId10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Garamond" panose="02020404030301010803" pitchFamily="18" charset="0"/>
      <p:regular r:id="rId16"/>
      <p:bold r:id="rId17"/>
      <p:italic r:id="rId18"/>
      <p:boldItalic r:id="rId19"/>
    </p:embeddedFont>
    <p:embeddedFont>
      <p:font typeface="Tahoma" panose="020B0604030504040204" pitchFamily="34" charset="0"/>
      <p:regular r:id="rId20"/>
      <p:bold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3" d="100"/>
          <a:sy n="153" d="100"/>
        </p:scale>
        <p:origin x="2028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7" name="Google Shape;8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9A7179-3C62-4B31-AD6D-698978FDEBF1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98344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0" name="Google Shape;150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/>
        </p:nvSpPr>
        <p:spPr>
          <a:xfrm>
            <a:off x="457200" y="1123950"/>
            <a:ext cx="8229600" cy="914400"/>
          </a:xfrm>
          <a:custGeom>
            <a:avLst/>
            <a:gdLst/>
            <a:ahLst/>
            <a:cxnLst/>
            <a:rect l="l" t="t" r="r" b="b"/>
            <a:pathLst>
              <a:path w="1000" h="1000" extrusionOk="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" name="Google Shape;18;p2"/>
          <p:cNvCxnSpPr/>
          <p:nvPr/>
        </p:nvCxnSpPr>
        <p:spPr>
          <a:xfrm>
            <a:off x="457200" y="3371850"/>
            <a:ext cx="8229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19;p2"/>
          <p:cNvCxnSpPr/>
          <p:nvPr/>
        </p:nvCxnSpPr>
        <p:spPr>
          <a:xfrm>
            <a:off x="8686800" y="2457450"/>
            <a:ext cx="0" cy="9144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480"/>
              </a:spcBef>
              <a:spcAft>
                <a:spcPts val="0"/>
              </a:spcAft>
              <a:buSzPts val="1560"/>
              <a:buFont typeface="Noto Sans Symbols"/>
              <a:buNone/>
              <a:defRPr/>
            </a:lvl1pPr>
            <a:lvl2pPr lvl="1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dt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ftr" idx="11"/>
          </p:nvPr>
        </p:nvSpPr>
        <p:spPr>
          <a:xfrm>
            <a:off x="3124200" y="6243638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1916113" y="-788987"/>
            <a:ext cx="5235575" cy="86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>
            <a:spLocks noGrp="1"/>
          </p:cNvSpPr>
          <p:nvPr>
            <p:ph type="title"/>
          </p:nvPr>
        </p:nvSpPr>
        <p:spPr>
          <a:xfrm rot="5400000">
            <a:off x="4714875" y="2124075"/>
            <a:ext cx="6096000" cy="2152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 rot="5400000">
            <a:off x="333375" y="47625"/>
            <a:ext cx="6096000" cy="630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lip Art and Text" type="clipArtAndTx">
  <p:cSld name="CLIPART_AND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>
            <a:spLocks noGrp="1"/>
          </p:cNvSpPr>
          <p:nvPr>
            <p:ph type="clipArt" idx="2"/>
          </p:nvPr>
        </p:nvSpPr>
        <p:spPr>
          <a:xfrm>
            <a:off x="228600" y="1371600"/>
            <a:ext cx="42291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56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1320"/>
              <a:buFont typeface="Noto Sans Symbols"/>
              <a:buChar char="❑"/>
              <a:defRPr sz="2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260"/>
              <a:buFont typeface="Noto Sans Symbols"/>
              <a:buChar char="❑"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>
            <a:off x="4610100" y="1371600"/>
            <a:ext cx="42291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1"/>
          </p:nvPr>
        </p:nvSpPr>
        <p:spPr>
          <a:xfrm>
            <a:off x="228600" y="997527"/>
            <a:ext cx="8610600" cy="5193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300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080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228600" y="1371600"/>
            <a:ext cx="42291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4170" algn="l">
              <a:spcBef>
                <a:spcPts val="560"/>
              </a:spcBef>
              <a:spcAft>
                <a:spcPts val="0"/>
              </a:spcAft>
              <a:buSzPts val="1820"/>
              <a:buChar char="■"/>
              <a:defRPr sz="2800"/>
            </a:lvl1pPr>
            <a:lvl2pPr marL="914400" lvl="1" indent="-320040" algn="l">
              <a:spcBef>
                <a:spcPts val="480"/>
              </a:spcBef>
              <a:spcAft>
                <a:spcPts val="0"/>
              </a:spcAft>
              <a:buSzPts val="1440"/>
              <a:buChar char="❑"/>
              <a:defRPr sz="2400"/>
            </a:lvl2pPr>
            <a:lvl3pPr marL="1371600" lvl="2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 sz="1800"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10100" y="1371600"/>
            <a:ext cx="42291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4170" algn="l">
              <a:spcBef>
                <a:spcPts val="560"/>
              </a:spcBef>
              <a:spcAft>
                <a:spcPts val="0"/>
              </a:spcAft>
              <a:buSzPts val="1820"/>
              <a:buChar char="■"/>
              <a:defRPr sz="2800"/>
            </a:lvl1pPr>
            <a:lvl2pPr marL="914400" lvl="1" indent="-320040" algn="l">
              <a:spcBef>
                <a:spcPts val="480"/>
              </a:spcBef>
              <a:spcAft>
                <a:spcPts val="0"/>
              </a:spcAft>
              <a:buSzPts val="1440"/>
              <a:buChar char="❑"/>
              <a:defRPr sz="2400"/>
            </a:lvl2pPr>
            <a:lvl3pPr marL="1371600" lvl="2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 sz="1800"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2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1pPr>
            <a:lvl2pPr marL="914400" lvl="1" indent="-304800" algn="l">
              <a:spcBef>
                <a:spcPts val="400"/>
              </a:spcBef>
              <a:spcAft>
                <a:spcPts val="0"/>
              </a:spcAft>
              <a:buSzPts val="1200"/>
              <a:buChar char="❑"/>
              <a:defRPr sz="2000"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❑"/>
              <a:defRPr sz="1600"/>
            </a:lvl4pPr>
            <a:lvl5pPr marL="2286000" lvl="4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5pPr>
            <a:lvl6pPr marL="2743200" lvl="5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6pPr>
            <a:lvl7pPr marL="3200400" lvl="6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7pPr>
            <a:lvl8pPr marL="3657600" lvl="7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8pPr>
            <a:lvl9pPr marL="4114800" lvl="8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2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1pPr>
            <a:lvl2pPr marL="914400" lvl="1" indent="-304800" algn="l">
              <a:spcBef>
                <a:spcPts val="400"/>
              </a:spcBef>
              <a:spcAft>
                <a:spcPts val="0"/>
              </a:spcAft>
              <a:buSzPts val="1200"/>
              <a:buChar char="❑"/>
              <a:defRPr sz="2000"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❑"/>
              <a:defRPr sz="1600"/>
            </a:lvl4pPr>
            <a:lvl5pPr marL="2286000" lvl="4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5pPr>
            <a:lvl6pPr marL="2743200" lvl="5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6pPr>
            <a:lvl7pPr marL="3200400" lvl="6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7pPr>
            <a:lvl8pPr marL="3657600" lvl="7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8pPr>
            <a:lvl9pPr marL="4114800" lvl="8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60680" algn="l">
              <a:spcBef>
                <a:spcPts val="640"/>
              </a:spcBef>
              <a:spcAft>
                <a:spcPts val="0"/>
              </a:spcAft>
              <a:buSzPts val="2080"/>
              <a:buChar char="■"/>
              <a:defRPr sz="3200"/>
            </a:lvl1pPr>
            <a:lvl2pPr marL="914400" lvl="1" indent="-335280" algn="l">
              <a:spcBef>
                <a:spcPts val="560"/>
              </a:spcBef>
              <a:spcAft>
                <a:spcPts val="0"/>
              </a:spcAft>
              <a:buSzPts val="1680"/>
              <a:buChar char="❑"/>
              <a:defRPr sz="2800"/>
            </a:lvl2pPr>
            <a:lvl3pPr marL="1371600" lvl="2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3pPr>
            <a:lvl4pPr marL="1828800" lvl="3" indent="-317500" algn="l">
              <a:spcBef>
                <a:spcPts val="400"/>
              </a:spcBef>
              <a:spcAft>
                <a:spcPts val="0"/>
              </a:spcAft>
              <a:buSzPts val="1400"/>
              <a:buChar char="❑"/>
              <a:defRPr sz="2000"/>
            </a:lvl4pPr>
            <a:lvl5pPr marL="2286000" lvl="4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5pPr>
            <a:lvl6pPr marL="2743200" lvl="5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6pPr>
            <a:lvl7pPr marL="3200400" lvl="6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7pPr>
            <a:lvl8pPr marL="3657600" lvl="7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8pPr>
            <a:lvl9pPr marL="4114800" lvl="8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72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080"/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1680"/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560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72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766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56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12419" algn="l" rtl="0"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1320"/>
              <a:buFont typeface="Noto Sans Symbols"/>
              <a:buChar char="❑"/>
              <a:defRPr sz="2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1115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0861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260"/>
              <a:buFont typeface="Noto Sans Symbols"/>
              <a:buChar char="❑"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  <p:cxnSp>
        <p:nvCxnSpPr>
          <p:cNvPr id="14" name="Google Shape;14;p1"/>
          <p:cNvCxnSpPr/>
          <p:nvPr/>
        </p:nvCxnSpPr>
        <p:spPr>
          <a:xfrm>
            <a:off x="228600" y="6481763"/>
            <a:ext cx="8610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Google Shape;15;p1"/>
          <p:cNvCxnSpPr/>
          <p:nvPr/>
        </p:nvCxnSpPr>
        <p:spPr>
          <a:xfrm>
            <a:off x="228600" y="898525"/>
            <a:ext cx="8610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>
            <a:spLocks noGrp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/>
              <a:t>Digital Design &amp; Computer Arch.</a:t>
            </a:r>
            <a:br>
              <a:rPr lang="en-US" sz="4000" dirty="0"/>
            </a:br>
            <a:r>
              <a:rPr lang="en-US" sz="4000" dirty="0">
                <a:solidFill>
                  <a:srgbClr val="FF0000"/>
                </a:solidFill>
              </a:rPr>
              <a:t>Lab 9 Supplement:</a:t>
            </a:r>
            <a:br>
              <a:rPr lang="en-US" sz="4000" dirty="0">
                <a:solidFill>
                  <a:srgbClr val="FF0000"/>
                </a:solidFill>
              </a:rPr>
            </a:br>
            <a:r>
              <a:rPr lang="en-US" sz="4000" dirty="0">
                <a:solidFill>
                  <a:srgbClr val="FF0000"/>
                </a:solidFill>
              </a:rPr>
              <a:t>The Performance of MIPS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90" name="Google Shape;90;p14"/>
          <p:cNvSpPr txBox="1">
            <a:spLocks noGrp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>
              <a:solidFill>
                <a:srgbClr val="003399"/>
              </a:solidFill>
            </a:endParaRPr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lang="en-US" dirty="0">
                <a:solidFill>
                  <a:srgbClr val="003399"/>
                </a:solidFill>
              </a:rPr>
              <a:t>Prof. Onur Mutlu</a:t>
            </a: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lang="en-US" dirty="0"/>
              <a:t>ETH Zurich</a:t>
            </a: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lang="en-US" dirty="0"/>
              <a:t>Spring 2020</a:t>
            </a: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lang="en-US" dirty="0"/>
              <a:t>12 May 2020</a:t>
            </a: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we have done so far</a:t>
            </a:r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1"/>
          </p:nvPr>
        </p:nvSpPr>
        <p:spPr>
          <a:xfrm>
            <a:off x="228600" y="914400"/>
            <a:ext cx="8610600" cy="556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560"/>
              <a:buChar char="■"/>
            </a:pPr>
            <a:r>
              <a:rPr lang="en-US"/>
              <a:t>You have learned how </a:t>
            </a:r>
            <a:r>
              <a:rPr lang="en-US">
                <a:solidFill>
                  <a:srgbClr val="0000FF"/>
                </a:solidFill>
              </a:rPr>
              <a:t>gates</a:t>
            </a:r>
            <a:r>
              <a:rPr lang="en-US"/>
              <a:t> work and how to build </a:t>
            </a:r>
            <a:r>
              <a:rPr lang="en-US">
                <a:solidFill>
                  <a:srgbClr val="0000FF"/>
                </a:solidFill>
              </a:rPr>
              <a:t>small modules</a:t>
            </a:r>
            <a:r>
              <a:rPr lang="en-US"/>
              <a:t> out of them.</a:t>
            </a:r>
            <a:endParaRPr>
              <a:solidFill>
                <a:srgbClr val="0000FF"/>
              </a:solidFill>
            </a:endParaRPr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/>
              <a:t>You combined those </a:t>
            </a:r>
            <a:r>
              <a:rPr lang="en-US">
                <a:solidFill>
                  <a:srgbClr val="0000FF"/>
                </a:solidFill>
              </a:rPr>
              <a:t>modules</a:t>
            </a:r>
            <a:r>
              <a:rPr lang="en-US"/>
              <a:t> into </a:t>
            </a:r>
            <a:r>
              <a:rPr lang="en-US">
                <a:solidFill>
                  <a:srgbClr val="0000FF"/>
                </a:solidFill>
              </a:rPr>
              <a:t>more powerful</a:t>
            </a:r>
            <a:r>
              <a:rPr lang="en-US"/>
              <a:t> ones.</a:t>
            </a:r>
            <a:endParaRPr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/>
              <a:t>You learned how to </a:t>
            </a:r>
            <a:r>
              <a:rPr lang="en-US">
                <a:solidFill>
                  <a:srgbClr val="0000FF"/>
                </a:solidFill>
              </a:rPr>
              <a:t>test code </a:t>
            </a:r>
            <a:r>
              <a:rPr lang="en-US"/>
              <a:t>via </a:t>
            </a:r>
            <a:r>
              <a:rPr lang="en-US">
                <a:solidFill>
                  <a:srgbClr val="FF0000"/>
                </a:solidFill>
              </a:rPr>
              <a:t>simulation</a:t>
            </a:r>
            <a:r>
              <a:rPr lang="en-US"/>
              <a:t> and </a:t>
            </a:r>
            <a:r>
              <a:rPr lang="en-US">
                <a:solidFill>
                  <a:srgbClr val="00B050"/>
                </a:solidFill>
              </a:rPr>
              <a:t>test benches.</a:t>
            </a:r>
            <a:endParaRPr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>
              <a:solidFill>
                <a:srgbClr val="00B050"/>
              </a:solidFill>
            </a:endParaRPr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/>
              <a:t>You learned how to </a:t>
            </a:r>
            <a:r>
              <a:rPr lang="en-US">
                <a:solidFill>
                  <a:srgbClr val="0000FF"/>
                </a:solidFill>
              </a:rPr>
              <a:t>write MIPS assembly code.</a:t>
            </a:r>
            <a:endParaRPr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>
              <a:solidFill>
                <a:srgbClr val="00B050"/>
              </a:solidFill>
            </a:endParaRPr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>
                <a:solidFill>
                  <a:srgbClr val="FF0000"/>
                </a:solidFill>
              </a:rPr>
              <a:t>And finally: </a:t>
            </a:r>
            <a:r>
              <a:rPr lang="en-US"/>
              <a:t>You combined all of that knowledge to build a </a:t>
            </a:r>
            <a:r>
              <a:rPr lang="en-US">
                <a:solidFill>
                  <a:srgbClr val="0000FF"/>
                </a:solidFill>
              </a:rPr>
              <a:t>simple processor </a:t>
            </a:r>
            <a:r>
              <a:rPr lang="en-US"/>
              <a:t>and even ran your own programs on it.</a:t>
            </a:r>
            <a:endParaRPr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>
              <a:solidFill>
                <a:srgbClr val="FF0000"/>
              </a:solidFill>
            </a:endParaRPr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2</a:t>
            </a:fld>
            <a:endParaRPr sz="1600">
              <a:solidFill>
                <a:srgbClr val="000000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Lab 9 Overview</a:t>
            </a:r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body" idx="1"/>
          </p:nvPr>
        </p:nvSpPr>
        <p:spPr>
          <a:xfrm>
            <a:off x="228600" y="914400"/>
            <a:ext cx="8610600" cy="556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43840" algn="l" rtl="0">
              <a:spcBef>
                <a:spcPts val="0"/>
              </a:spcBef>
              <a:spcAft>
                <a:spcPts val="0"/>
              </a:spcAft>
              <a:buSzPts val="1560"/>
              <a:buNone/>
            </a:pP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/>
              <a:t>Extend the processor from the previous lab: </a:t>
            </a:r>
            <a:r>
              <a:rPr lang="en-US">
                <a:solidFill>
                  <a:srgbClr val="00B050"/>
                </a:solidFill>
              </a:rPr>
              <a:t>srl, mflo, multu</a:t>
            </a:r>
            <a:endParaRPr>
              <a:solidFill>
                <a:srgbClr val="00B050"/>
              </a:solidFill>
            </a:endParaRPr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/>
              <a:t>Measure the </a:t>
            </a:r>
            <a:r>
              <a:rPr lang="en-US">
                <a:solidFill>
                  <a:srgbClr val="FF0000"/>
                </a:solidFill>
              </a:rPr>
              <a:t>performance</a:t>
            </a:r>
            <a:r>
              <a:rPr lang="en-US"/>
              <a:t> of the </a:t>
            </a:r>
            <a:r>
              <a:rPr lang="en-US">
                <a:solidFill>
                  <a:srgbClr val="0000FF"/>
                </a:solidFill>
              </a:rPr>
              <a:t>processor.</a:t>
            </a:r>
            <a:endParaRPr/>
          </a:p>
        </p:txBody>
      </p:sp>
      <p:sp>
        <p:nvSpPr>
          <p:cNvPr id="111" name="Google Shape;111;p17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3</a:t>
            </a:fld>
            <a:endParaRPr sz="1600">
              <a:solidFill>
                <a:srgbClr val="000000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Lab 9: New Instructions</a:t>
            </a:r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body" idx="1"/>
          </p:nvPr>
        </p:nvSpPr>
        <p:spPr>
          <a:xfrm>
            <a:off x="228600" y="914400"/>
            <a:ext cx="8610600" cy="556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560"/>
              <a:buChar char="■"/>
            </a:pPr>
            <a:r>
              <a:rPr lang="en-US"/>
              <a:t>The processor can already </a:t>
            </a:r>
            <a:r>
              <a:rPr lang="en-US">
                <a:solidFill>
                  <a:srgbClr val="00B050"/>
                </a:solidFill>
              </a:rPr>
              <a:t>add</a:t>
            </a:r>
            <a:r>
              <a:rPr lang="en-US"/>
              <a:t> and </a:t>
            </a:r>
            <a:r>
              <a:rPr lang="en-US">
                <a:solidFill>
                  <a:srgbClr val="00B050"/>
                </a:solidFill>
              </a:rPr>
              <a:t>subtract</a:t>
            </a:r>
            <a:r>
              <a:rPr lang="en-US"/>
              <a:t> but to be able to efficiently compute we want to add </a:t>
            </a:r>
            <a:r>
              <a:rPr lang="en-US">
                <a:solidFill>
                  <a:srgbClr val="FF0000"/>
                </a:solidFill>
              </a:rPr>
              <a:t>multiplication.</a:t>
            </a:r>
            <a:endParaRPr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/>
              <a:t>By </a:t>
            </a:r>
            <a:r>
              <a:rPr lang="en-US">
                <a:solidFill>
                  <a:srgbClr val="0000FF"/>
                </a:solidFill>
              </a:rPr>
              <a:t>shifting</a:t>
            </a:r>
            <a:r>
              <a:rPr lang="en-US"/>
              <a:t> we can </a:t>
            </a:r>
            <a:r>
              <a:rPr lang="en-US">
                <a:solidFill>
                  <a:srgbClr val="00B050"/>
                </a:solidFill>
              </a:rPr>
              <a:t>multiply</a:t>
            </a:r>
            <a:r>
              <a:rPr lang="en-US"/>
              <a:t> and </a:t>
            </a:r>
            <a:r>
              <a:rPr lang="en-US">
                <a:solidFill>
                  <a:srgbClr val="00B050"/>
                </a:solidFill>
              </a:rPr>
              <a:t>divide</a:t>
            </a:r>
            <a:r>
              <a:rPr lang="en-US"/>
              <a:t> by </a:t>
            </a:r>
            <a:r>
              <a:rPr lang="en-US">
                <a:solidFill>
                  <a:srgbClr val="00B050"/>
                </a:solidFill>
              </a:rPr>
              <a:t>powers of 2.</a:t>
            </a:r>
            <a:endParaRPr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>
              <a:solidFill>
                <a:srgbClr val="00B050"/>
              </a:solidFill>
            </a:endParaRPr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/>
              <a:t>You are only required to implement a </a:t>
            </a:r>
            <a:r>
              <a:rPr lang="en-US">
                <a:solidFill>
                  <a:srgbClr val="00B050"/>
                </a:solidFill>
              </a:rPr>
              <a:t>logic right shift </a:t>
            </a:r>
            <a:r>
              <a:rPr lang="en-US"/>
              <a:t>(</a:t>
            </a:r>
            <a:r>
              <a:rPr lang="en-US">
                <a:solidFill>
                  <a:srgbClr val="00B050"/>
                </a:solidFill>
              </a:rPr>
              <a:t>srl</a:t>
            </a:r>
            <a:r>
              <a:rPr lang="en-US"/>
              <a:t>) </a:t>
            </a:r>
            <a:endParaRPr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/>
              <a:t>but feel free to implement a </a:t>
            </a:r>
            <a:r>
              <a:rPr lang="en-US">
                <a:solidFill>
                  <a:srgbClr val="FF0000"/>
                </a:solidFill>
              </a:rPr>
              <a:t>arithmetic right shift </a:t>
            </a:r>
            <a:r>
              <a:rPr lang="en-US"/>
              <a:t>and </a:t>
            </a:r>
            <a:r>
              <a:rPr lang="en-US">
                <a:solidFill>
                  <a:srgbClr val="FF0000"/>
                </a:solidFill>
              </a:rPr>
              <a:t>logic           left shift.</a:t>
            </a:r>
            <a:endParaRPr/>
          </a:p>
          <a:p>
            <a:pPr marL="669925" lvl="1" indent="-241618" algn="l" rtl="0">
              <a:spcBef>
                <a:spcPts val="440"/>
              </a:spcBef>
              <a:spcAft>
                <a:spcPts val="0"/>
              </a:spcAft>
              <a:buSzPts val="1320"/>
              <a:buNone/>
            </a:pP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/>
              <a:t>Every left shift can be implemented by a normal multiplication so we don’t need it.</a:t>
            </a:r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Lab 9: How to do 32-Bit Multiplication</a:t>
            </a:r>
            <a:endParaRPr/>
          </a:p>
        </p:txBody>
      </p:sp>
      <p:sp>
        <p:nvSpPr>
          <p:cNvPr id="124" name="Google Shape;124;p19"/>
          <p:cNvSpPr txBox="1">
            <a:spLocks noGrp="1"/>
          </p:cNvSpPr>
          <p:nvPr>
            <p:ph type="body" idx="1"/>
          </p:nvPr>
        </p:nvSpPr>
        <p:spPr>
          <a:xfrm>
            <a:off x="228600" y="914400"/>
            <a:ext cx="8610600" cy="556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The result of a multiplication of </a:t>
            </a:r>
            <a:r>
              <a:rPr lang="en-US" dirty="0">
                <a:solidFill>
                  <a:srgbClr val="0000FF"/>
                </a:solidFill>
              </a:rPr>
              <a:t>two 32-bit numbers </a:t>
            </a:r>
            <a:r>
              <a:rPr lang="en-US" dirty="0"/>
              <a:t>can have up to </a:t>
            </a:r>
            <a:r>
              <a:rPr lang="en-US" dirty="0">
                <a:solidFill>
                  <a:srgbClr val="FF0000"/>
                </a:solidFill>
              </a:rPr>
              <a:t>64 bits.</a:t>
            </a:r>
            <a:endParaRPr dirty="0"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 dirty="0">
                <a:solidFill>
                  <a:srgbClr val="FF0000"/>
                </a:solidFill>
              </a:rPr>
              <a:t>Two stage approach</a:t>
            </a:r>
            <a:r>
              <a:rPr lang="en-US" dirty="0"/>
              <a:t>:</a:t>
            </a:r>
            <a:endParaRPr dirty="0"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 dirty="0"/>
              <a:t>MIPS has </a:t>
            </a:r>
            <a:r>
              <a:rPr lang="en-US" dirty="0">
                <a:solidFill>
                  <a:srgbClr val="00B050"/>
                </a:solidFill>
              </a:rPr>
              <a:t>special registers 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Hi</a:t>
            </a:r>
            <a:r>
              <a:rPr lang="en-US" dirty="0"/>
              <a:t> and </a:t>
            </a:r>
            <a:r>
              <a:rPr lang="en-US" dirty="0">
                <a:solidFill>
                  <a:srgbClr val="0000FF"/>
                </a:solidFill>
              </a:rPr>
              <a:t>Lo</a:t>
            </a:r>
            <a:r>
              <a:rPr lang="en-US" dirty="0"/>
              <a:t>) where the </a:t>
            </a:r>
            <a:r>
              <a:rPr lang="en-US" dirty="0">
                <a:solidFill>
                  <a:srgbClr val="FF0000"/>
                </a:solidFill>
              </a:rPr>
              <a:t>upper 32 bits</a:t>
            </a:r>
            <a:r>
              <a:rPr lang="en-US" dirty="0"/>
              <a:t> of the multiplication result are saved in Hi and the </a:t>
            </a:r>
            <a:r>
              <a:rPr lang="en-US" dirty="0">
                <a:solidFill>
                  <a:srgbClr val="0000FF"/>
                </a:solidFill>
              </a:rPr>
              <a:t>lower 32 ones </a:t>
            </a:r>
            <a:r>
              <a:rPr lang="en-US" dirty="0"/>
              <a:t>in Lo (no output from the ALU.)</a:t>
            </a:r>
            <a:endParaRPr dirty="0"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 dirty="0" err="1">
                <a:solidFill>
                  <a:srgbClr val="FF0000"/>
                </a:solidFill>
              </a:rPr>
              <a:t>mfhi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and </a:t>
            </a:r>
            <a:r>
              <a:rPr lang="en-US" dirty="0" err="1">
                <a:solidFill>
                  <a:srgbClr val="0000FF"/>
                </a:solidFill>
              </a:rPr>
              <a:t>mflo</a:t>
            </a:r>
            <a:r>
              <a:rPr lang="en-US" dirty="0"/>
              <a:t> can then retrieve the values.</a:t>
            </a:r>
            <a:endParaRPr dirty="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</p:txBody>
      </p:sp>
      <p:sp>
        <p:nvSpPr>
          <p:cNvPr id="125" name="Google Shape;125;p19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Lab 9: Performance</a:t>
            </a:r>
            <a:endParaRPr/>
          </a:p>
        </p:txBody>
      </p:sp>
      <p:sp>
        <p:nvSpPr>
          <p:cNvPr id="131" name="Google Shape;131;p20"/>
          <p:cNvSpPr txBox="1">
            <a:spLocks noGrp="1"/>
          </p:cNvSpPr>
          <p:nvPr>
            <p:ph type="body" idx="1"/>
          </p:nvPr>
        </p:nvSpPr>
        <p:spPr>
          <a:xfrm>
            <a:off x="228600" y="914401"/>
            <a:ext cx="8610600" cy="527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560"/>
              <a:buChar char="■"/>
            </a:pPr>
            <a:r>
              <a:rPr lang="en-US"/>
              <a:t>We want to </a:t>
            </a:r>
            <a:r>
              <a:rPr lang="en-US">
                <a:solidFill>
                  <a:srgbClr val="0000FF"/>
                </a:solidFill>
              </a:rPr>
              <a:t>determine</a:t>
            </a:r>
            <a:r>
              <a:rPr lang="en-US"/>
              <a:t> the </a:t>
            </a:r>
            <a:r>
              <a:rPr lang="en-US">
                <a:solidFill>
                  <a:srgbClr val="0000FF"/>
                </a:solidFill>
              </a:rPr>
              <a:t>performance</a:t>
            </a:r>
            <a:r>
              <a:rPr lang="en-US"/>
              <a:t> of our processor on the example that you implemented in Lab 7: </a:t>
            </a:r>
            <a:r>
              <a:rPr lang="en-US">
                <a:solidFill>
                  <a:srgbClr val="00B050"/>
                </a:solidFill>
              </a:rPr>
              <a:t>summing up numbers:</a:t>
            </a:r>
            <a:endParaRPr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/>
              <a:t>Once with a </a:t>
            </a:r>
            <a:r>
              <a:rPr lang="en-US">
                <a:solidFill>
                  <a:srgbClr val="FF0000"/>
                </a:solidFill>
              </a:rPr>
              <a:t>loop that performs back to back additions.</a:t>
            </a:r>
            <a:endParaRPr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/>
              <a:t>Once with the </a:t>
            </a:r>
            <a:r>
              <a:rPr lang="en-US">
                <a:solidFill>
                  <a:srgbClr val="0000FF"/>
                </a:solidFill>
              </a:rPr>
              <a:t>Gaussian formula that performs multiplication.</a:t>
            </a:r>
            <a:endParaRPr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/>
              <a:t>You can use </a:t>
            </a:r>
            <a:r>
              <a:rPr lang="en-US">
                <a:solidFill>
                  <a:srgbClr val="FF0000"/>
                </a:solidFill>
              </a:rPr>
              <a:t>your implementation </a:t>
            </a:r>
            <a:r>
              <a:rPr lang="en-US"/>
              <a:t>from Lab 7 and write a new code for calculating the Gaussian formula or </a:t>
            </a:r>
            <a:r>
              <a:rPr lang="en-US">
                <a:solidFill>
                  <a:srgbClr val="00B050"/>
                </a:solidFill>
              </a:rPr>
              <a:t>use the code that we provide.</a:t>
            </a:r>
            <a:endParaRPr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/>
              <a:t>Finally, you will </a:t>
            </a:r>
            <a:r>
              <a:rPr lang="en-US">
                <a:solidFill>
                  <a:srgbClr val="FF0000"/>
                </a:solidFill>
              </a:rPr>
              <a:t>test your processor </a:t>
            </a:r>
            <a:r>
              <a:rPr lang="en-US"/>
              <a:t>with a </a:t>
            </a:r>
            <a:r>
              <a:rPr lang="en-US">
                <a:solidFill>
                  <a:srgbClr val="0000FF"/>
                </a:solidFill>
              </a:rPr>
              <a:t>test bench. </a:t>
            </a:r>
            <a:endParaRPr/>
          </a:p>
        </p:txBody>
      </p:sp>
      <p:sp>
        <p:nvSpPr>
          <p:cNvPr id="132" name="Google Shape;132;p20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Last Words</a:t>
            </a:r>
            <a:endParaRPr/>
          </a:p>
        </p:txBody>
      </p:sp>
      <p:sp>
        <p:nvSpPr>
          <p:cNvPr id="145" name="Google Shape;145;p22"/>
          <p:cNvSpPr txBox="1">
            <a:spLocks noGrp="1"/>
          </p:cNvSpPr>
          <p:nvPr>
            <p:ph type="body" idx="1"/>
          </p:nvPr>
        </p:nvSpPr>
        <p:spPr>
          <a:xfrm>
            <a:off x="228600" y="914401"/>
            <a:ext cx="8610600" cy="527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560"/>
              <a:buChar char="■"/>
            </a:pPr>
            <a:r>
              <a:rPr lang="en-US"/>
              <a:t>In this lab, you will </a:t>
            </a:r>
            <a:r>
              <a:rPr lang="en-US">
                <a:solidFill>
                  <a:srgbClr val="0000FF"/>
                </a:solidFill>
              </a:rPr>
              <a:t>add instructions to the processor.</a:t>
            </a:r>
            <a:endParaRPr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>
                <a:solidFill>
                  <a:srgbClr val="00B050"/>
                </a:solidFill>
              </a:rPr>
              <a:t>Adding instructions improves </a:t>
            </a:r>
            <a:r>
              <a:rPr lang="en-US"/>
              <a:t>the processor design.</a:t>
            </a:r>
            <a:endParaRPr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>
                <a:solidFill>
                  <a:srgbClr val="FF0000"/>
                </a:solidFill>
              </a:rPr>
              <a:t>But this comes at a cost</a:t>
            </a:r>
            <a:r>
              <a:rPr lang="en-US"/>
              <a:t>: more instructions have to be decoded and more hardware resources are required.</a:t>
            </a:r>
            <a:endParaRPr/>
          </a:p>
          <a:p>
            <a:pPr marL="669925" lvl="1" indent="-241618" algn="l" rtl="0">
              <a:spcBef>
                <a:spcPts val="440"/>
              </a:spcBef>
              <a:spcAft>
                <a:spcPts val="0"/>
              </a:spcAft>
              <a:buSzPts val="1320"/>
              <a:buNone/>
            </a:pP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/>
              <a:t>Processor designers need to face these </a:t>
            </a:r>
            <a:r>
              <a:rPr lang="en-US">
                <a:solidFill>
                  <a:srgbClr val="FF0000"/>
                </a:solidFill>
              </a:rPr>
              <a:t>trade-offs.</a:t>
            </a:r>
            <a:endParaRPr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/>
              <a:t>We hope you have enjoyed the labs.</a:t>
            </a:r>
            <a:endParaRPr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/>
              <a:t>You have implemented </a:t>
            </a:r>
            <a:r>
              <a:rPr lang="en-US">
                <a:solidFill>
                  <a:srgbClr val="00B050"/>
                </a:solidFill>
              </a:rPr>
              <a:t>your own 32-bit processor.</a:t>
            </a:r>
            <a:endParaRPr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/>
              <a:t>You have written programs for it.</a:t>
            </a:r>
            <a:endParaRPr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/>
              <a:t>You have improved its performance.</a:t>
            </a:r>
            <a:endParaRPr/>
          </a:p>
        </p:txBody>
      </p:sp>
      <p:sp>
        <p:nvSpPr>
          <p:cNvPr id="146" name="Google Shape;146;p22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Report Deadline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8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436ECE-BCD2-FC4E-B15B-D91892232FA5}"/>
              </a:ext>
            </a:extLst>
          </p:cNvPr>
          <p:cNvSpPr txBox="1"/>
          <p:nvPr/>
        </p:nvSpPr>
        <p:spPr>
          <a:xfrm>
            <a:off x="1738308" y="3044279"/>
            <a:ext cx="53222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23:59, </a:t>
            </a:r>
            <a:r>
              <a:rPr lang="en-US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05</a:t>
            </a:r>
            <a:r>
              <a:rPr lang="en-CH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June </a:t>
            </a:r>
            <a:r>
              <a:rPr lang="en-CH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1626006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3"/>
          <p:cNvSpPr txBox="1">
            <a:spLocks noGrp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/>
              <a:t>Digital Design &amp; Computer Arch.</a:t>
            </a:r>
            <a:br>
              <a:rPr lang="en-US" sz="4000" dirty="0"/>
            </a:br>
            <a:r>
              <a:rPr lang="en-US" sz="4000" dirty="0">
                <a:solidFill>
                  <a:srgbClr val="FF0000"/>
                </a:solidFill>
              </a:rPr>
              <a:t>Lab 9 Supplement:</a:t>
            </a:r>
            <a:br>
              <a:rPr lang="en-US" sz="4000" dirty="0">
                <a:solidFill>
                  <a:srgbClr val="FF0000"/>
                </a:solidFill>
              </a:rPr>
            </a:br>
            <a:r>
              <a:rPr lang="en-US" sz="4000" dirty="0">
                <a:solidFill>
                  <a:srgbClr val="FF0000"/>
                </a:solidFill>
              </a:rPr>
              <a:t>The Performance of MIPS</a:t>
            </a:r>
            <a:endParaRPr sz="4000" dirty="0">
              <a:solidFill>
                <a:srgbClr val="FF0000"/>
              </a:solidFill>
            </a:endParaRPr>
          </a:p>
        </p:txBody>
      </p:sp>
      <p:sp>
        <p:nvSpPr>
          <p:cNvPr id="153" name="Google Shape;153;p23"/>
          <p:cNvSpPr txBox="1">
            <a:spLocks noGrp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>
              <a:solidFill>
                <a:srgbClr val="003399"/>
              </a:solidFill>
            </a:endParaRPr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lang="en-US" dirty="0">
                <a:solidFill>
                  <a:srgbClr val="003399"/>
                </a:solidFill>
              </a:rPr>
              <a:t>Prof. Onur Mutlu</a:t>
            </a: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lang="en-US" dirty="0"/>
              <a:t>ETH Zurich</a:t>
            </a: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lang="en-US" dirty="0"/>
              <a:t>Spring 2020</a:t>
            </a:r>
            <a:endParaRPr dirty="0"/>
          </a:p>
          <a:p>
            <a:pPr marL="0" indent="0"/>
            <a:r>
              <a:rPr lang="en-US"/>
              <a:t>12 May 2020</a:t>
            </a:r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465</Words>
  <Application>Microsoft Office PowerPoint</Application>
  <PresentationFormat>Bildschirmpräsentation (4:3)</PresentationFormat>
  <Paragraphs>77</Paragraphs>
  <Slides>9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Tahoma</vt:lpstr>
      <vt:lpstr>Arial</vt:lpstr>
      <vt:lpstr>Calibri</vt:lpstr>
      <vt:lpstr>Noto Sans Symbols</vt:lpstr>
      <vt:lpstr>Garamond</vt:lpstr>
      <vt:lpstr>Edge</vt:lpstr>
      <vt:lpstr>Digital Design &amp; Computer Arch. Lab 9 Supplement: The Performance of MIPS</vt:lpstr>
      <vt:lpstr>What we have done so far</vt:lpstr>
      <vt:lpstr>Lab 9 Overview</vt:lpstr>
      <vt:lpstr>Lab 9: New Instructions</vt:lpstr>
      <vt:lpstr>Lab 9: How to do 32-Bit Multiplication</vt:lpstr>
      <vt:lpstr>Lab 9: Performance</vt:lpstr>
      <vt:lpstr>Last Words</vt:lpstr>
      <vt:lpstr>Report Deadline</vt:lpstr>
      <vt:lpstr>Digital Design &amp; Computer Arch. Lab 9 Supplement: The Performance of MIPS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Digital Circuits Lab 9 Supplement: The Performance of MIPS</dc:title>
  <cp:lastModifiedBy>Chris M</cp:lastModifiedBy>
  <cp:revision>4</cp:revision>
  <dcterms:modified xsi:type="dcterms:W3CDTF">2020-03-23T13:09:27Z</dcterms:modified>
</cp:coreProperties>
</file>